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31"/>
  </p:notesMasterIdLst>
  <p:sldIdLst>
    <p:sldId id="256" r:id="rId2"/>
    <p:sldId id="257" r:id="rId3"/>
    <p:sldId id="280" r:id="rId4"/>
    <p:sldId id="295" r:id="rId5"/>
    <p:sldId id="296" r:id="rId6"/>
    <p:sldId id="297" r:id="rId7"/>
    <p:sldId id="298" r:id="rId8"/>
    <p:sldId id="291" r:id="rId9"/>
    <p:sldId id="299" r:id="rId10"/>
    <p:sldId id="301" r:id="rId11"/>
    <p:sldId id="300" r:id="rId12"/>
    <p:sldId id="302" r:id="rId13"/>
    <p:sldId id="303" r:id="rId14"/>
    <p:sldId id="304" r:id="rId15"/>
    <p:sldId id="306" r:id="rId16"/>
    <p:sldId id="305" r:id="rId17"/>
    <p:sldId id="307" r:id="rId18"/>
    <p:sldId id="308" r:id="rId19"/>
    <p:sldId id="309" r:id="rId20"/>
    <p:sldId id="310" r:id="rId21"/>
    <p:sldId id="311" r:id="rId22"/>
    <p:sldId id="313" r:id="rId23"/>
    <p:sldId id="312" r:id="rId24"/>
    <p:sldId id="314" r:id="rId25"/>
    <p:sldId id="315" r:id="rId26"/>
    <p:sldId id="316" r:id="rId27"/>
    <p:sldId id="317" r:id="rId28"/>
    <p:sldId id="318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/>
    <p:restoredTop sz="93073" autoAdjust="0"/>
  </p:normalViewPr>
  <p:slideViewPr>
    <p:cSldViewPr snapToGrid="0" snapToObjects="1"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1" y="2607653"/>
            <a:ext cx="5753137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Word Processing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2: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Formatting, Editing, and Printing </a:t>
            </a:r>
            <a:r>
              <a:rPr lang="en-US" b="1" dirty="0" smtClean="0">
                <a:latin typeface="+mn-lt"/>
              </a:rPr>
              <a:t>Documents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13197" y="1602236"/>
            <a:ext cx="3903260" cy="4767749"/>
            <a:chOff x="4790364" y="1602236"/>
            <a:chExt cx="3903260" cy="4767749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4" t="6110" r="42391" b="37360"/>
            <a:stretch/>
          </p:blipFill>
          <p:spPr bwMode="auto">
            <a:xfrm>
              <a:off x="4913196" y="1887399"/>
              <a:ext cx="3780428" cy="4482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2641" r="91391" b="93374"/>
            <a:stretch/>
          </p:blipFill>
          <p:spPr bwMode="auto">
            <a:xfrm>
              <a:off x="4913197" y="1602236"/>
              <a:ext cx="648781" cy="292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790364" y="3429000"/>
              <a:ext cx="1009935" cy="699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899" y="1690689"/>
            <a:ext cx="4258101" cy="45190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You </a:t>
            </a:r>
            <a:r>
              <a:rPr lang="en-US" sz="2400" dirty="0" smtClean="0"/>
              <a:t>can also </a:t>
            </a:r>
            <a:r>
              <a:rPr lang="en-US" sz="2400" dirty="0"/>
              <a:t>indent an entire paragraph using the </a:t>
            </a:r>
            <a:r>
              <a:rPr lang="en-US" sz="2400" b="1" dirty="0"/>
              <a:t>Decrease Indent</a:t>
            </a:r>
            <a:r>
              <a:rPr lang="en-US" sz="2400" dirty="0"/>
              <a:t> and </a:t>
            </a:r>
            <a:r>
              <a:rPr lang="en-US" sz="2400" b="1" dirty="0"/>
              <a:t>Increase Indent</a:t>
            </a:r>
            <a:r>
              <a:rPr lang="en-US" sz="2400" dirty="0"/>
              <a:t> commands on the </a:t>
            </a:r>
            <a:r>
              <a:rPr lang="en-US" sz="2400" dirty="0" smtClean="0"/>
              <a:t>Home toolbar/ribbon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Another way to create a visual break in your document is to insert a </a:t>
            </a:r>
            <a:r>
              <a:rPr lang="en-US" sz="2400" b="1" dirty="0"/>
              <a:t>horizontal line </a:t>
            </a:r>
            <a:r>
              <a:rPr lang="en-US" sz="2400" dirty="0"/>
              <a:t>between paragraphs. The horizontal line will extend from the left margin to the right margin.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– Horizontal Rule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0800000">
            <a:off x="4462818" y="2061815"/>
            <a:ext cx="1711862" cy="1526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1803371">
            <a:off x="3630624" y="4821086"/>
            <a:ext cx="3175879" cy="18443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add tab stops and horizontal rules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5145209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900" y="1690689"/>
            <a:ext cx="4009758" cy="4519042"/>
          </a:xfrm>
        </p:spPr>
        <p:txBody>
          <a:bodyPr>
            <a:normAutofit/>
          </a:bodyPr>
          <a:lstStyle/>
          <a:p>
            <a:r>
              <a:rPr lang="en-US" sz="2400" b="1" dirty="0"/>
              <a:t>Fonts</a:t>
            </a:r>
            <a:r>
              <a:rPr lang="en-US" sz="2400" dirty="0"/>
              <a:t> are used to change how the letters on the page “look”. </a:t>
            </a:r>
            <a:r>
              <a:rPr lang="en-US" sz="2400" dirty="0" smtClean="0"/>
              <a:t>The </a:t>
            </a:r>
            <a:r>
              <a:rPr lang="en-US" sz="2400" dirty="0"/>
              <a:t>most common ones are: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Arial</a:t>
            </a:r>
          </a:p>
          <a:p>
            <a:pPr lvl="1"/>
            <a:r>
              <a:rPr lang="en-US" sz="2400" dirty="0"/>
              <a:t>Calibri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Times New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Roman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To quickly place emphasis on a word, use the </a:t>
            </a:r>
            <a:r>
              <a:rPr lang="en-US" sz="2400" b="1" dirty="0"/>
              <a:t>Bold</a:t>
            </a:r>
            <a:r>
              <a:rPr lang="en-US" sz="2400" dirty="0"/>
              <a:t>, </a:t>
            </a:r>
            <a:r>
              <a:rPr lang="en-US" sz="2400" b="1" i="1" dirty="0"/>
              <a:t>Italics</a:t>
            </a:r>
            <a:r>
              <a:rPr lang="en-US" sz="2400" dirty="0"/>
              <a:t> and/or </a:t>
            </a:r>
            <a:r>
              <a:rPr lang="en-US" sz="2400" b="1" u="sng" dirty="0"/>
              <a:t>Underline</a:t>
            </a:r>
            <a:r>
              <a:rPr lang="en-US" sz="2400" dirty="0"/>
              <a:t> commands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- Fonts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71544" y="1667244"/>
            <a:ext cx="4089859" cy="1761756"/>
            <a:chOff x="4871544" y="1667244"/>
            <a:chExt cx="4089859" cy="1761756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7" t="5820" r="69102" b="82327"/>
            <a:stretch/>
          </p:blipFill>
          <p:spPr bwMode="auto">
            <a:xfrm>
              <a:off x="4871544" y="2057400"/>
              <a:ext cx="4089859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2641" r="91391" b="93374"/>
            <a:stretch/>
          </p:blipFill>
          <p:spPr bwMode="auto">
            <a:xfrm>
              <a:off x="4871544" y="1667244"/>
              <a:ext cx="1087822" cy="490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Left Arrow 11"/>
          <p:cNvSpPr/>
          <p:nvPr/>
        </p:nvSpPr>
        <p:spPr>
          <a:xfrm rot="6944751">
            <a:off x="3600160" y="3998053"/>
            <a:ext cx="2348716" cy="17144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1544" y="4393961"/>
            <a:ext cx="4186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 color of the text can also be changed using </a:t>
            </a:r>
            <a:r>
              <a:rPr lang="en-US" sz="2400" b="1" dirty="0"/>
              <a:t>Font Color</a:t>
            </a:r>
            <a:r>
              <a:rPr lang="en-US" sz="2400" dirty="0"/>
              <a:t> command on the toolbar or ribbon</a:t>
            </a:r>
          </a:p>
        </p:txBody>
      </p:sp>
      <p:sp>
        <p:nvSpPr>
          <p:cNvPr id="15" name="Left Arrow 14"/>
          <p:cNvSpPr/>
          <p:nvPr/>
        </p:nvSpPr>
        <p:spPr>
          <a:xfrm rot="5400000">
            <a:off x="7871273" y="3664162"/>
            <a:ext cx="1288154" cy="17144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899" y="1690689"/>
            <a:ext cx="6373503" cy="4519042"/>
          </a:xfrm>
        </p:spPr>
        <p:txBody>
          <a:bodyPr>
            <a:normAutofit/>
          </a:bodyPr>
          <a:lstStyle/>
          <a:p>
            <a:r>
              <a:rPr lang="en-US" sz="2400" dirty="0"/>
              <a:t>You can quickly apply any format elements to other text in your document using </a:t>
            </a:r>
            <a:r>
              <a:rPr lang="en-US" sz="2400" dirty="0" smtClean="0"/>
              <a:t>the </a:t>
            </a:r>
            <a:r>
              <a:rPr lang="en-US" sz="2400" b="1" dirty="0" smtClean="0"/>
              <a:t>Format </a:t>
            </a:r>
            <a:r>
              <a:rPr lang="en-US" sz="2400" b="1" dirty="0"/>
              <a:t>Painter</a:t>
            </a:r>
            <a:r>
              <a:rPr lang="en-US" sz="2400" dirty="0"/>
              <a:t> </a:t>
            </a:r>
            <a:r>
              <a:rPr lang="en-US" sz="2400" dirty="0" smtClean="0"/>
              <a:t>commands</a:t>
            </a:r>
          </a:p>
          <a:p>
            <a:endParaRPr lang="en-US" sz="2400" dirty="0"/>
          </a:p>
          <a:p>
            <a:r>
              <a:rPr lang="en-US" sz="2400" dirty="0"/>
              <a:t>Another way to apply format elements is through the use of </a:t>
            </a:r>
            <a:r>
              <a:rPr lang="en-US" sz="2400" b="1" dirty="0"/>
              <a:t>styles</a:t>
            </a:r>
            <a:r>
              <a:rPr lang="en-US" sz="2400" dirty="0"/>
              <a:t>. A style contains multiple format elements: font, font size, line spacing, paragraph alignment and emphasis (bold, italics and/or underline).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– Paint Format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38264" y="1690525"/>
            <a:ext cx="2380594" cy="1694368"/>
            <a:chOff x="5312979" y="1682592"/>
            <a:chExt cx="2380594" cy="1694368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3" r="88817" b="82191"/>
            <a:stretch/>
          </p:blipFill>
          <p:spPr bwMode="auto">
            <a:xfrm>
              <a:off x="5312979" y="2062107"/>
              <a:ext cx="2380594" cy="131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2641" r="91391" b="93374"/>
            <a:stretch/>
          </p:blipFill>
          <p:spPr bwMode="auto">
            <a:xfrm>
              <a:off x="5312979" y="1682592"/>
              <a:ext cx="882870" cy="398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Left Arrow 11"/>
          <p:cNvSpPr/>
          <p:nvPr/>
        </p:nvSpPr>
        <p:spPr>
          <a:xfrm rot="12116517">
            <a:off x="5984540" y="2603154"/>
            <a:ext cx="1208911" cy="1247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52857" y="5019057"/>
            <a:ext cx="7068895" cy="1233519"/>
            <a:chOff x="1078817" y="4913670"/>
            <a:chExt cx="7436533" cy="143253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 t="6595" r="10099" b="82419"/>
            <a:stretch/>
          </p:blipFill>
          <p:spPr bwMode="auto">
            <a:xfrm>
              <a:off x="1095713" y="5254387"/>
              <a:ext cx="7419637" cy="109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2641" r="91391" b="93374"/>
            <a:stretch/>
          </p:blipFill>
          <p:spPr bwMode="auto">
            <a:xfrm>
              <a:off x="1078817" y="4913670"/>
              <a:ext cx="882870" cy="398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Left Arrow 13"/>
          <p:cNvSpPr/>
          <p:nvPr/>
        </p:nvSpPr>
        <p:spPr>
          <a:xfrm rot="16200000">
            <a:off x="4593107" y="4849790"/>
            <a:ext cx="604456" cy="1247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work with fonts and styles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83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5295337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2" y="1799873"/>
            <a:ext cx="5104262" cy="320885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Cut</a:t>
            </a:r>
            <a:r>
              <a:rPr lang="en-US" sz="2000" dirty="0" smtClean="0"/>
              <a:t> </a:t>
            </a:r>
            <a:r>
              <a:rPr lang="en-US" sz="2000" dirty="0"/>
              <a:t>command will remove the selected text from its current </a:t>
            </a:r>
            <a:r>
              <a:rPr lang="en-US" sz="2000" dirty="0" smtClean="0"/>
              <a:t>location</a:t>
            </a:r>
            <a:endParaRPr lang="en-US" sz="2000" dirty="0"/>
          </a:p>
          <a:p>
            <a:r>
              <a:rPr lang="en-US" sz="2000" b="1" dirty="0" smtClean="0"/>
              <a:t>Paste</a:t>
            </a:r>
            <a:r>
              <a:rPr lang="en-US" sz="2000" dirty="0" smtClean="0"/>
              <a:t> </a:t>
            </a:r>
            <a:r>
              <a:rPr lang="en-US" sz="2000" dirty="0"/>
              <a:t>command will insert the text into the new position. </a:t>
            </a:r>
          </a:p>
          <a:p>
            <a:r>
              <a:rPr lang="en-US" sz="2000" b="1" dirty="0" smtClean="0"/>
              <a:t>Copy</a:t>
            </a:r>
            <a:r>
              <a:rPr lang="en-US" sz="2000" dirty="0" smtClean="0"/>
              <a:t> </a:t>
            </a:r>
            <a:r>
              <a:rPr lang="en-US" sz="2000" dirty="0"/>
              <a:t>command takes a picture of the selected text and uses </a:t>
            </a:r>
          </a:p>
          <a:p>
            <a:r>
              <a:rPr lang="en-US" sz="2000" b="1" dirty="0" smtClean="0"/>
              <a:t>Paste</a:t>
            </a:r>
            <a:r>
              <a:rPr lang="en-US" sz="2000" dirty="0" smtClean="0"/>
              <a:t> </a:t>
            </a:r>
            <a:r>
              <a:rPr lang="en-US" sz="2000" dirty="0"/>
              <a:t>command to insert a “copy” of the text in other locations. 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– Copy, Paste, Clipboard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34756" y="2207130"/>
            <a:ext cx="2380594" cy="1694368"/>
            <a:chOff x="5312979" y="1682592"/>
            <a:chExt cx="2380594" cy="1694368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3" r="88817" b="82191"/>
            <a:stretch/>
          </p:blipFill>
          <p:spPr bwMode="auto">
            <a:xfrm>
              <a:off x="5312979" y="2062107"/>
              <a:ext cx="2380594" cy="131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2641" r="91391" b="93374"/>
            <a:stretch/>
          </p:blipFill>
          <p:spPr bwMode="auto">
            <a:xfrm>
              <a:off x="5312979" y="1682592"/>
              <a:ext cx="882870" cy="398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00252" y="4644959"/>
            <a:ext cx="8529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When you cut or copy text or an object, it is placed in a temporary storage space called a </a:t>
            </a:r>
            <a:r>
              <a:rPr lang="en-US" sz="2000" b="1" dirty="0"/>
              <a:t>Clipboard</a:t>
            </a:r>
            <a:r>
              <a:rPr lang="en-US" sz="2000" dirty="0"/>
              <a:t>. The Clipboard can hold text, images, files and many other items.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Google </a:t>
            </a:r>
            <a:r>
              <a:rPr lang="en-US" sz="2000" dirty="0"/>
              <a:t>Docs has a </a:t>
            </a:r>
            <a:r>
              <a:rPr lang="en-US" sz="2000" b="1" dirty="0"/>
              <a:t>Web Clipboard</a:t>
            </a:r>
            <a:r>
              <a:rPr lang="en-US" sz="2000" dirty="0"/>
              <a:t> that temporarily stores items you have copied for one month. </a:t>
            </a:r>
          </a:p>
        </p:txBody>
      </p:sp>
    </p:spTree>
    <p:extLst>
      <p:ext uri="{BB962C8B-B14F-4D97-AF65-F5344CB8AC3E}">
        <p14:creationId xmlns:p14="http://schemas.microsoft.com/office/powerpoint/2010/main" val="24208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copy, cut, and paste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8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5404521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1" y="1799873"/>
            <a:ext cx="5131557" cy="4519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Located in the quick access toolbar are:</a:t>
            </a:r>
          </a:p>
          <a:p>
            <a:r>
              <a:rPr lang="en-US" sz="2400" b="1" dirty="0" smtClean="0"/>
              <a:t>Undo</a:t>
            </a:r>
            <a:r>
              <a:rPr lang="en-US" sz="2400" dirty="0" smtClean="0"/>
              <a:t> </a:t>
            </a:r>
            <a:r>
              <a:rPr lang="en-US" sz="2400" dirty="0"/>
              <a:t>command, you can quickly back out the change and restore your document to its original format. </a:t>
            </a:r>
            <a:endParaRPr lang="en-US" sz="2400" dirty="0" smtClean="0"/>
          </a:p>
          <a:p>
            <a:pPr lvl="1"/>
            <a:r>
              <a:rPr lang="en-US" sz="2400" dirty="0" smtClean="0"/>
              <a:t>Shortcut: Ctrl + Z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Redo</a:t>
            </a:r>
            <a:r>
              <a:rPr lang="en-US" sz="2400" dirty="0" smtClean="0"/>
              <a:t> </a:t>
            </a:r>
            <a:r>
              <a:rPr lang="en-US" sz="2400" dirty="0"/>
              <a:t>command to restore whatever was undone. </a:t>
            </a:r>
            <a:endParaRPr lang="en-US" sz="2400" dirty="0" smtClean="0"/>
          </a:p>
          <a:p>
            <a:pPr lvl="1"/>
            <a:r>
              <a:rPr lang="en-US" sz="2400" dirty="0" smtClean="0"/>
              <a:t>Shortcut: Ctrl + Y</a:t>
            </a:r>
          </a:p>
          <a:p>
            <a:pPr lvl="1"/>
            <a:endParaRPr lang="en-US" sz="2400" dirty="0"/>
          </a:p>
          <a:p>
            <a:r>
              <a:rPr lang="en-US" sz="2400" b="1" dirty="0" smtClean="0"/>
              <a:t>Save</a:t>
            </a:r>
            <a:r>
              <a:rPr lang="en-US" sz="2400" dirty="0" smtClean="0"/>
              <a:t> command to quickly save any document</a:t>
            </a:r>
          </a:p>
          <a:p>
            <a:pPr lvl="1"/>
            <a:r>
              <a:rPr lang="en-US" sz="2400" dirty="0" smtClean="0"/>
              <a:t>Shortcut: Ctrl + S</a:t>
            </a:r>
            <a:endParaRPr lang="en-US" sz="2400" dirty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– Undo, Redo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17" b="82802"/>
          <a:stretch/>
        </p:blipFill>
        <p:spPr bwMode="auto">
          <a:xfrm>
            <a:off x="5793562" y="2884506"/>
            <a:ext cx="2380594" cy="205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/>
          <p:cNvSpPr/>
          <p:nvPr/>
        </p:nvSpPr>
        <p:spPr>
          <a:xfrm rot="10800000">
            <a:off x="4572000" y="3004091"/>
            <a:ext cx="1105470" cy="1247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undo &amp; redo in Microsoft Word and Google Docs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9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5527353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1" y="1799873"/>
            <a:ext cx="7803225" cy="4519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word </a:t>
            </a:r>
            <a:r>
              <a:rPr lang="en-US" sz="2400" dirty="0"/>
              <a:t>processor can detect a web address and will automatically format it – changing its color, adding an underline and making it an </a:t>
            </a:r>
            <a:r>
              <a:rPr lang="en-US" sz="2400" dirty="0" smtClean="0"/>
              <a:t>active hyperlink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u="sng" dirty="0" smtClean="0">
                <a:hlinkClick r:id="rId2"/>
              </a:rPr>
              <a:t>www.google.com</a:t>
            </a:r>
            <a:endParaRPr lang="en-US" sz="2400" i="1" u="sng" dirty="0" smtClean="0"/>
          </a:p>
          <a:p>
            <a:pPr marL="0" indent="0">
              <a:buNone/>
            </a:pPr>
            <a:endParaRPr lang="en-US" sz="2400" i="1" u="sng" dirty="0"/>
          </a:p>
          <a:p>
            <a:pPr marL="0" indent="0">
              <a:buNone/>
            </a:pPr>
            <a:r>
              <a:rPr lang="en-US" sz="2400" b="1" dirty="0" smtClean="0"/>
              <a:t>Shortcut: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Highlight the text first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Ctrl + K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Enter the URL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– Hyperlinks 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800000">
            <a:off x="4019265" y="3951584"/>
            <a:ext cx="1105470" cy="1247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6343" r="50000" b="82463"/>
          <a:stretch/>
        </p:blipFill>
        <p:spPr bwMode="auto">
          <a:xfrm>
            <a:off x="5315804" y="3561764"/>
            <a:ext cx="3102742" cy="12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2914" r="87293" b="93209"/>
          <a:stretch/>
        </p:blipFill>
        <p:spPr bwMode="auto">
          <a:xfrm>
            <a:off x="5367312" y="3167481"/>
            <a:ext cx="809766" cy="4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3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210" y="1859286"/>
            <a:ext cx="3868340" cy="41529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7.2.1: Define the term "format" as it relates to word processing.</a:t>
            </a:r>
          </a:p>
          <a:p>
            <a:r>
              <a:rPr lang="en-US" dirty="0"/>
              <a:t>7.2.2: Identify common keyboard shortcuts used in word processors, and explain the benefits of using shortcuts.</a:t>
            </a:r>
          </a:p>
          <a:p>
            <a:r>
              <a:rPr lang="en-US" dirty="0"/>
              <a:t>7.2.3: Format the page setup of a document, including margins, line spacing, indents, headers vs. footers, orientation.</a:t>
            </a:r>
          </a:p>
          <a:p>
            <a:r>
              <a:rPr lang="en-US" dirty="0"/>
              <a:t>7.2.4: Explain printing options in a word processor, gutters, and document orientation. </a:t>
            </a:r>
          </a:p>
          <a:p>
            <a:r>
              <a:rPr lang="en-US" dirty="0"/>
              <a:t>7.2.5: Copy, paste and move text within a document using mouse, menu and keyboard techniques.</a:t>
            </a:r>
          </a:p>
          <a:p>
            <a:r>
              <a:rPr lang="en-US" dirty="0"/>
              <a:t>7.2.6: Copy, paste and move text among multiple documents using mouse, menu and keyboard techniques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0" y="1832167"/>
            <a:ext cx="3887391" cy="42361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7.2.7: Modify document view settings to display close-up, single and multiple pages.</a:t>
            </a:r>
          </a:p>
          <a:p>
            <a:r>
              <a:rPr lang="en-US" dirty="0" smtClean="0"/>
              <a:t>7.2.8</a:t>
            </a:r>
            <a:r>
              <a:rPr lang="en-US" dirty="0"/>
              <a:t>: Format text using styles and font tools in a word processor.</a:t>
            </a:r>
          </a:p>
          <a:p>
            <a:r>
              <a:rPr lang="en-US" dirty="0"/>
              <a:t>7.2.9: Format a document using multi-level heading styles to enable an outline view (e.g., document map, navigation pane) in a word processor.</a:t>
            </a:r>
          </a:p>
          <a:p>
            <a:r>
              <a:rPr lang="en-US" dirty="0"/>
              <a:t>7.2.10: Create a table of contents using auto-generation tools and techniques in a word processor.</a:t>
            </a:r>
          </a:p>
          <a:p>
            <a:r>
              <a:rPr lang="en-US" dirty="0"/>
              <a:t>7.2.11: Insert page breaks in a document.</a:t>
            </a:r>
          </a:p>
          <a:p>
            <a:r>
              <a:rPr lang="en-US" dirty="0"/>
              <a:t>7.2.12: Create source citations and/or a bibliography in a document.</a:t>
            </a:r>
          </a:p>
          <a:p>
            <a:r>
              <a:rPr lang="en-US" dirty="0"/>
              <a:t>7.2.13: Insert a current date and time stamp into a document.</a:t>
            </a:r>
          </a:p>
          <a:p>
            <a:r>
              <a:rPr lang="en-US" dirty="0"/>
              <a:t>7.2.14: Use word processor tools to determine the number of pages, words and characters in a document.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creating hyperlinks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0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5669247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2" y="1799873"/>
            <a:ext cx="5800298" cy="451904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Spelling &amp; Grammar</a:t>
            </a:r>
            <a:r>
              <a:rPr lang="en-US" sz="2000" dirty="0" smtClean="0"/>
              <a:t> is a checking </a:t>
            </a:r>
            <a:r>
              <a:rPr lang="en-US" sz="2000" dirty="0"/>
              <a:t>tool to review not only misspelled words but the use of incorrect grammar. </a:t>
            </a:r>
            <a:endParaRPr lang="en-US" sz="2000" dirty="0" smtClean="0"/>
          </a:p>
          <a:p>
            <a:r>
              <a:rPr lang="en-US" sz="2000" dirty="0" smtClean="0"/>
              <a:t>You </a:t>
            </a:r>
            <a:r>
              <a:rPr lang="en-US" sz="2000" dirty="0"/>
              <a:t>will only see this red marking while you are working in your document. If you right-click on the marked word, your word processor will show you possible correct </a:t>
            </a:r>
            <a:r>
              <a:rPr lang="en-US" sz="2000" dirty="0" smtClean="0"/>
              <a:t>spellings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Research</a:t>
            </a:r>
            <a:r>
              <a:rPr lang="en-US" sz="2000" dirty="0" smtClean="0"/>
              <a:t> command helps when you are trying to find the definition of a word in your document</a:t>
            </a:r>
          </a:p>
          <a:p>
            <a:endParaRPr lang="en-US" sz="2400" dirty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Proofing Content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677809" y="3024798"/>
            <a:ext cx="1477004" cy="55780"/>
          </a:xfrm>
          <a:custGeom>
            <a:avLst/>
            <a:gdLst>
              <a:gd name="connsiteX0" fmla="*/ 0 w 1477004"/>
              <a:gd name="connsiteY0" fmla="*/ 31879 h 55780"/>
              <a:gd name="connsiteX1" fmla="*/ 79513 w 1477004"/>
              <a:gd name="connsiteY1" fmla="*/ 74 h 55780"/>
              <a:gd name="connsiteX2" fmla="*/ 198783 w 1477004"/>
              <a:gd name="connsiteY2" fmla="*/ 39831 h 55780"/>
              <a:gd name="connsiteX3" fmla="*/ 357809 w 1477004"/>
              <a:gd name="connsiteY3" fmla="*/ 31879 h 55780"/>
              <a:gd name="connsiteX4" fmla="*/ 477079 w 1477004"/>
              <a:gd name="connsiteY4" fmla="*/ 8025 h 55780"/>
              <a:gd name="connsiteX5" fmla="*/ 652007 w 1477004"/>
              <a:gd name="connsiteY5" fmla="*/ 47782 h 55780"/>
              <a:gd name="connsiteX6" fmla="*/ 811033 w 1477004"/>
              <a:gd name="connsiteY6" fmla="*/ 74 h 55780"/>
              <a:gd name="connsiteX7" fmla="*/ 1009816 w 1477004"/>
              <a:gd name="connsiteY7" fmla="*/ 39831 h 55780"/>
              <a:gd name="connsiteX8" fmla="*/ 1168842 w 1477004"/>
              <a:gd name="connsiteY8" fmla="*/ 15977 h 55780"/>
              <a:gd name="connsiteX9" fmla="*/ 1335819 w 1477004"/>
              <a:gd name="connsiteY9" fmla="*/ 55733 h 55780"/>
              <a:gd name="connsiteX10" fmla="*/ 1470992 w 1477004"/>
              <a:gd name="connsiteY10" fmla="*/ 23928 h 55780"/>
              <a:gd name="connsiteX11" fmla="*/ 1455089 w 1477004"/>
              <a:gd name="connsiteY11" fmla="*/ 15977 h 5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004" h="55780">
                <a:moveTo>
                  <a:pt x="0" y="31879"/>
                </a:moveTo>
                <a:cubicBezTo>
                  <a:pt x="23191" y="15314"/>
                  <a:pt x="46383" y="-1251"/>
                  <a:pt x="79513" y="74"/>
                </a:cubicBezTo>
                <a:cubicBezTo>
                  <a:pt x="112643" y="1399"/>
                  <a:pt x="152400" y="34530"/>
                  <a:pt x="198783" y="39831"/>
                </a:cubicBezTo>
                <a:cubicBezTo>
                  <a:pt x="245166" y="45132"/>
                  <a:pt x="311426" y="37180"/>
                  <a:pt x="357809" y="31879"/>
                </a:cubicBezTo>
                <a:cubicBezTo>
                  <a:pt x="404192" y="26578"/>
                  <a:pt x="428046" y="5374"/>
                  <a:pt x="477079" y="8025"/>
                </a:cubicBezTo>
                <a:cubicBezTo>
                  <a:pt x="526112" y="10675"/>
                  <a:pt x="596348" y="49107"/>
                  <a:pt x="652007" y="47782"/>
                </a:cubicBezTo>
                <a:cubicBezTo>
                  <a:pt x="707666" y="46457"/>
                  <a:pt x="751398" y="1399"/>
                  <a:pt x="811033" y="74"/>
                </a:cubicBezTo>
                <a:cubicBezTo>
                  <a:pt x="870668" y="-1251"/>
                  <a:pt x="950181" y="37181"/>
                  <a:pt x="1009816" y="39831"/>
                </a:cubicBezTo>
                <a:cubicBezTo>
                  <a:pt x="1069451" y="42481"/>
                  <a:pt x="1114508" y="13327"/>
                  <a:pt x="1168842" y="15977"/>
                </a:cubicBezTo>
                <a:cubicBezTo>
                  <a:pt x="1223176" y="18627"/>
                  <a:pt x="1285461" y="54408"/>
                  <a:pt x="1335819" y="55733"/>
                </a:cubicBezTo>
                <a:cubicBezTo>
                  <a:pt x="1386177" y="57058"/>
                  <a:pt x="1451114" y="30554"/>
                  <a:pt x="1470992" y="23928"/>
                </a:cubicBezTo>
                <a:cubicBezTo>
                  <a:pt x="1490870" y="17302"/>
                  <a:pt x="1455089" y="15977"/>
                  <a:pt x="1455089" y="15977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63683" y="2590292"/>
            <a:ext cx="2546843" cy="1339112"/>
            <a:chOff x="6864824" y="4134434"/>
            <a:chExt cx="2074460" cy="1024420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3" r="84056" b="82463"/>
            <a:stretch/>
          </p:blipFill>
          <p:spPr bwMode="auto">
            <a:xfrm>
              <a:off x="6864824" y="4339988"/>
              <a:ext cx="2074460" cy="818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34" t="3095" r="64561" b="93454"/>
            <a:stretch/>
          </p:blipFill>
          <p:spPr bwMode="auto">
            <a:xfrm>
              <a:off x="6916247" y="4134434"/>
              <a:ext cx="612126" cy="25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00252" y="5194068"/>
            <a:ext cx="8547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While </a:t>
            </a:r>
            <a:r>
              <a:rPr lang="en-US" sz="2000" dirty="0"/>
              <a:t>the finding and proofing options in your word processors help with many common spelling and typing errors in your document, </a:t>
            </a:r>
            <a:r>
              <a:rPr lang="en-US" sz="2000" u="sng" dirty="0"/>
              <a:t>manual proofreading is still </a:t>
            </a:r>
            <a:r>
              <a:rPr lang="en-US" sz="2000" u="sng" dirty="0" smtClean="0"/>
              <a:t>necessary.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1740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2" y="1799873"/>
            <a:ext cx="5445455" cy="1953261"/>
          </a:xfrm>
        </p:spPr>
        <p:txBody>
          <a:bodyPr>
            <a:normAutofit/>
          </a:bodyPr>
          <a:lstStyle/>
          <a:p>
            <a:r>
              <a:rPr lang="en-US" sz="2400" b="1" dirty="0"/>
              <a:t>Find </a:t>
            </a:r>
            <a:r>
              <a:rPr lang="en-US" sz="2400" dirty="0"/>
              <a:t>and</a:t>
            </a:r>
            <a:r>
              <a:rPr lang="en-US" sz="2400" b="1" dirty="0"/>
              <a:t> Replace</a:t>
            </a:r>
            <a:r>
              <a:rPr lang="en-US" sz="2400" dirty="0"/>
              <a:t> commands can seek out and replace all the occurrences of a specific word throughout the entire </a:t>
            </a:r>
            <a:r>
              <a:rPr lang="en-US" sz="2400" dirty="0" smtClean="0"/>
              <a:t>document</a:t>
            </a:r>
          </a:p>
          <a:p>
            <a:pPr lvl="1"/>
            <a:r>
              <a:rPr lang="en-US" sz="2000" dirty="0"/>
              <a:t>You can search for text and not replace </a:t>
            </a:r>
            <a:r>
              <a:rPr lang="en-US" sz="2000" dirty="0" smtClean="0"/>
              <a:t>it too. </a:t>
            </a:r>
          </a:p>
          <a:p>
            <a:pPr lvl="1"/>
            <a:endParaRPr lang="en-US" dirty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Proofing Content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0252" y="4258998"/>
            <a:ext cx="8547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Google </a:t>
            </a:r>
            <a:r>
              <a:rPr lang="en-US" sz="2000" dirty="0"/>
              <a:t>Docs has a </a:t>
            </a:r>
            <a:r>
              <a:rPr lang="en-US" sz="2000" b="1" dirty="0"/>
              <a:t>Research</a:t>
            </a:r>
            <a:r>
              <a:rPr lang="en-US" sz="2000" dirty="0"/>
              <a:t> tool that enables you to search for information without leaving your document. </a:t>
            </a:r>
            <a:r>
              <a:rPr lang="en-US" sz="2000" dirty="0" smtClean="0"/>
              <a:t>You can use </a:t>
            </a:r>
            <a:r>
              <a:rPr lang="en-US" sz="2000" dirty="0"/>
              <a:t>the tool to conduct a web search for information, images, quotes, citations, videos and data that you can quickly insert into your document.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After selecting the word, you right-click and choose ‘Explore </a:t>
            </a:r>
            <a:r>
              <a:rPr lang="en-US" sz="2000" dirty="0" err="1" smtClean="0"/>
              <a:t>Researh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191848" y="1962092"/>
            <a:ext cx="2101757" cy="1684996"/>
            <a:chOff x="6100550" y="1763073"/>
            <a:chExt cx="2101757" cy="1684996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93" t="6343" b="82650"/>
            <a:stretch/>
          </p:blipFill>
          <p:spPr bwMode="auto">
            <a:xfrm>
              <a:off x="6100550" y="2161112"/>
              <a:ext cx="2101757" cy="1286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2641" r="91391" b="93374"/>
            <a:stretch/>
          </p:blipFill>
          <p:spPr bwMode="auto">
            <a:xfrm>
              <a:off x="6100550" y="1763073"/>
              <a:ext cx="882870" cy="398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0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750130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find and replace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5846671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2" y="1799873"/>
            <a:ext cx="8547475" cy="3550049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Table of Contents</a:t>
            </a:r>
            <a:r>
              <a:rPr lang="en-US" sz="2000" dirty="0"/>
              <a:t> is inserted in the first few page of a long document to help inform the reader about what the document contains and provides page number references to direct the reader to a specific topic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ommon </a:t>
            </a:r>
            <a:r>
              <a:rPr lang="en-US" sz="2000" dirty="0"/>
              <a:t>styles </a:t>
            </a:r>
            <a:r>
              <a:rPr lang="en-US" sz="2000" b="1" dirty="0" smtClean="0"/>
              <a:t>Heading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b="1" dirty="0" smtClean="0"/>
              <a:t>Heading </a:t>
            </a:r>
            <a:r>
              <a:rPr lang="en-US" sz="2000" b="1" dirty="0"/>
              <a:t>6</a:t>
            </a:r>
            <a:r>
              <a:rPr lang="en-US" sz="2000" dirty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used to create an outline format to your document.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b="1" dirty="0"/>
              <a:t>Navigation </a:t>
            </a:r>
            <a:r>
              <a:rPr lang="en-US" sz="2000" b="1" dirty="0" smtClean="0"/>
              <a:t>Pane </a:t>
            </a:r>
            <a:r>
              <a:rPr lang="en-US" sz="2000" dirty="0" smtClean="0"/>
              <a:t>can help you view </a:t>
            </a:r>
            <a:r>
              <a:rPr lang="en-US" sz="2000" dirty="0"/>
              <a:t>the document map while you create and modify your </a:t>
            </a:r>
            <a:r>
              <a:rPr lang="en-US" sz="2000" dirty="0" smtClean="0"/>
              <a:t>document – it gives you a guide for the table of contents</a:t>
            </a:r>
          </a:p>
          <a:p>
            <a:r>
              <a:rPr lang="en-US" sz="2000" b="1" dirty="0"/>
              <a:t>Page breaks </a:t>
            </a:r>
            <a:r>
              <a:rPr lang="en-US" sz="2000" dirty="0"/>
              <a:t>can be inserted anywhere in your document to force text to the next </a:t>
            </a:r>
            <a:r>
              <a:rPr lang="en-US" sz="2000" dirty="0" smtClean="0"/>
              <a:t>page</a:t>
            </a:r>
            <a:r>
              <a:rPr lang="en-US" sz="2000" dirty="0"/>
              <a:t> </a:t>
            </a:r>
            <a:r>
              <a:rPr lang="en-US" sz="2000" dirty="0" smtClean="0"/>
              <a:t>– this helps organize your document – </a:t>
            </a:r>
            <a:r>
              <a:rPr lang="en-US" sz="2000" i="1" dirty="0" smtClean="0"/>
              <a:t>Ctrl + Enter </a:t>
            </a:r>
            <a:r>
              <a:rPr lang="en-US" sz="2000" dirty="0" smtClean="0"/>
              <a:t>is the shortcut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Formatting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43302" y="4872251"/>
            <a:ext cx="2059958" cy="1337480"/>
            <a:chOff x="628650" y="5063319"/>
            <a:chExt cx="1569493" cy="1078174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3" r="87937" b="82463"/>
            <a:stretch/>
          </p:blipFill>
          <p:spPr bwMode="auto">
            <a:xfrm>
              <a:off x="628650" y="5322627"/>
              <a:ext cx="1569493" cy="818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1" t="2986" r="74102" b="93096"/>
            <a:stretch/>
          </p:blipFill>
          <p:spPr bwMode="auto">
            <a:xfrm>
              <a:off x="628650" y="5063319"/>
              <a:ext cx="858244" cy="28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203358" y="4872251"/>
            <a:ext cx="1852535" cy="1277059"/>
            <a:chOff x="3511881" y="4675351"/>
            <a:chExt cx="1821677" cy="147395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7" r="90279" b="82696"/>
            <a:stretch/>
          </p:blipFill>
          <p:spPr bwMode="auto">
            <a:xfrm>
              <a:off x="3511881" y="4989595"/>
              <a:ext cx="1821677" cy="115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2741" r="87286" b="93523"/>
            <a:stretch/>
          </p:blipFill>
          <p:spPr bwMode="auto">
            <a:xfrm>
              <a:off x="3511881" y="4675351"/>
              <a:ext cx="758438" cy="393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63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750130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add a table of contents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6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6078687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2" y="1799873"/>
            <a:ext cx="8547475" cy="355004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Citing Sources </a:t>
            </a:r>
            <a:r>
              <a:rPr lang="en-US" sz="2000" dirty="0"/>
              <a:t>used to create your work, you give credit not only to the authors of the words, thoughts and ideas, but also recognize the publishing companies that made those works available. </a:t>
            </a:r>
            <a:endParaRPr lang="en-US" sz="2000" dirty="0" smtClean="0"/>
          </a:p>
          <a:p>
            <a:r>
              <a:rPr lang="en-US" sz="2000" dirty="0" smtClean="0"/>
              <a:t>MLA Format uses </a:t>
            </a:r>
            <a:r>
              <a:rPr lang="en-US" sz="2000" dirty="0"/>
              <a:t>a </a:t>
            </a:r>
            <a:r>
              <a:rPr lang="en-US" sz="2000" b="1" dirty="0"/>
              <a:t>bibliography</a:t>
            </a:r>
            <a:r>
              <a:rPr lang="en-US" sz="2000" dirty="0"/>
              <a:t> </a:t>
            </a:r>
            <a:r>
              <a:rPr lang="en-US" sz="2000" dirty="0" smtClean="0"/>
              <a:t> or </a:t>
            </a:r>
            <a:r>
              <a:rPr lang="en-US" sz="2000" b="1" dirty="0" smtClean="0"/>
              <a:t>Works Cited </a:t>
            </a:r>
            <a:r>
              <a:rPr lang="en-US" sz="2000" dirty="0" smtClean="0"/>
              <a:t>page to </a:t>
            </a:r>
            <a:r>
              <a:rPr lang="en-US" sz="2000" dirty="0"/>
              <a:t>detail the resource, including authors, publishers, date of publications or copyright, web address and pages used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Footnotes</a:t>
            </a:r>
            <a:r>
              <a:rPr lang="en-US" sz="2000" dirty="0"/>
              <a:t> are notes appearing at the bottom (or ‘foot’) of the page that provide the reader an indication and identification of the text in the document that is not your own.</a:t>
            </a:r>
            <a:endParaRPr lang="en-US" sz="2000" dirty="0" smtClean="0"/>
          </a:p>
          <a:p>
            <a:r>
              <a:rPr lang="en-US" sz="2000" dirty="0" smtClean="0"/>
              <a:t>Not giving credit is considered </a:t>
            </a:r>
            <a:r>
              <a:rPr lang="en-US" sz="2000" b="1" dirty="0" smtClean="0"/>
              <a:t>Plagiarism</a:t>
            </a:r>
            <a:r>
              <a:rPr lang="en-US" sz="2000" dirty="0" smtClean="0"/>
              <a:t> – stealing someone </a:t>
            </a:r>
            <a:r>
              <a:rPr lang="en-US" sz="2000" dirty="0"/>
              <a:t>else’s words or ideas. This is considered an act of theft or fraud and it is punishable by law.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Citing Sources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38836" y="5275117"/>
            <a:ext cx="4202657" cy="1146066"/>
            <a:chOff x="628650" y="5076007"/>
            <a:chExt cx="3399594" cy="10654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7" t="6042" r="62284" b="82764"/>
            <a:stretch/>
          </p:blipFill>
          <p:spPr bwMode="auto">
            <a:xfrm>
              <a:off x="628650" y="5322627"/>
              <a:ext cx="3399594" cy="818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1" t="2986" r="74102" b="93096"/>
            <a:stretch/>
          </p:blipFill>
          <p:spPr bwMode="auto">
            <a:xfrm>
              <a:off x="1622239" y="5076007"/>
              <a:ext cx="858244" cy="28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74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3" y="1799873"/>
            <a:ext cx="5349919" cy="4519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 smtClean="0"/>
              <a:t>Word Count </a:t>
            </a:r>
            <a:r>
              <a:rPr lang="en-US" sz="2600" dirty="0" smtClean="0"/>
              <a:t>Command allows you to see:</a:t>
            </a:r>
          </a:p>
          <a:p>
            <a:pPr lvl="0"/>
            <a:r>
              <a:rPr lang="en-US" sz="2200" b="1" dirty="0"/>
              <a:t>Pages:</a:t>
            </a:r>
            <a:r>
              <a:rPr lang="en-US" sz="2200" dirty="0"/>
              <a:t> Total number of pages in your document.</a:t>
            </a:r>
          </a:p>
          <a:p>
            <a:pPr lvl="0"/>
            <a:r>
              <a:rPr lang="en-US" sz="2200" b="1" dirty="0"/>
              <a:t>Words:</a:t>
            </a:r>
            <a:r>
              <a:rPr lang="en-US" sz="2200" dirty="0"/>
              <a:t> Total count of words in your document.</a:t>
            </a:r>
          </a:p>
          <a:p>
            <a:pPr lvl="0"/>
            <a:r>
              <a:rPr lang="en-US" sz="2200" b="1" dirty="0" smtClean="0"/>
              <a:t>Characters </a:t>
            </a:r>
            <a:r>
              <a:rPr lang="en-US" sz="2200" b="1" dirty="0"/>
              <a:t>(no spaces):</a:t>
            </a:r>
            <a:r>
              <a:rPr lang="en-US" sz="2200" dirty="0"/>
              <a:t> Total number of characters (letters, numbers, punctuation and special characters) in your document.</a:t>
            </a:r>
          </a:p>
          <a:p>
            <a:pPr lvl="0"/>
            <a:r>
              <a:rPr lang="en-US" sz="2200" b="1" dirty="0"/>
              <a:t>Characters (with spaces):</a:t>
            </a:r>
            <a:r>
              <a:rPr lang="en-US" sz="2200" dirty="0"/>
              <a:t> Total number of characters - including spaces - in your document.</a:t>
            </a:r>
          </a:p>
          <a:p>
            <a:pPr lvl="0"/>
            <a:r>
              <a:rPr lang="en-US" sz="2200" b="1" dirty="0"/>
              <a:t>Paragraphs:</a:t>
            </a:r>
            <a:r>
              <a:rPr lang="en-US" sz="2200" dirty="0"/>
              <a:t> Total number of paragraphs in your document.</a:t>
            </a:r>
          </a:p>
          <a:p>
            <a:pPr lvl="0"/>
            <a:r>
              <a:rPr lang="en-US" sz="2200" b="1" dirty="0"/>
              <a:t>Lines:</a:t>
            </a:r>
            <a:r>
              <a:rPr lang="en-US" sz="2200" dirty="0"/>
              <a:t> Total number of lines in your document.</a:t>
            </a:r>
          </a:p>
          <a:p>
            <a:pPr lvl="1"/>
            <a:endParaRPr lang="en-US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 for Working with Documents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9" t="29115" r="39372" b="38060"/>
          <a:stretch/>
        </p:blipFill>
        <p:spPr bwMode="auto">
          <a:xfrm>
            <a:off x="6135461" y="3415758"/>
            <a:ext cx="2729552" cy="240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89943" y="1799877"/>
            <a:ext cx="2470074" cy="1284516"/>
            <a:chOff x="6289943" y="1799877"/>
            <a:chExt cx="2470074" cy="128451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34" t="3095" r="64561" b="93454"/>
            <a:stretch/>
          </p:blipFill>
          <p:spPr bwMode="auto">
            <a:xfrm>
              <a:off x="6289943" y="1799877"/>
              <a:ext cx="751515" cy="32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0" r="83985" b="82882"/>
            <a:stretch/>
          </p:blipFill>
          <p:spPr bwMode="auto">
            <a:xfrm>
              <a:off x="6289943" y="2129866"/>
              <a:ext cx="2470074" cy="954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91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3" y="1690689"/>
            <a:ext cx="8666326" cy="46282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 smtClean="0"/>
              <a:t>Located on the lower right-corner of the word document you can find:</a:t>
            </a:r>
          </a:p>
          <a:p>
            <a:pPr lvl="0"/>
            <a:r>
              <a:rPr lang="en-US" sz="2000" b="1" dirty="0" smtClean="0"/>
              <a:t>Print </a:t>
            </a:r>
            <a:r>
              <a:rPr lang="en-US" sz="2000" b="1" dirty="0"/>
              <a:t>Layout:</a:t>
            </a:r>
            <a:r>
              <a:rPr lang="en-US" sz="2000" dirty="0"/>
              <a:t> Displays your document pages with the top and bottom margins included on the screen. </a:t>
            </a:r>
            <a:endParaRPr lang="en-US" sz="2000" dirty="0" smtClean="0"/>
          </a:p>
          <a:p>
            <a:r>
              <a:rPr lang="en-US" sz="2000" b="1" dirty="0" smtClean="0"/>
              <a:t>Full Screen Reading </a:t>
            </a:r>
            <a:r>
              <a:rPr lang="en-US" sz="2000" b="1" dirty="0"/>
              <a:t>Mode:</a:t>
            </a:r>
            <a:r>
              <a:rPr lang="en-US" sz="2000" dirty="0"/>
              <a:t> Hides the ribbon and menus, presenting only the pages of the document in two-page reading layout. </a:t>
            </a:r>
            <a:r>
              <a:rPr lang="en-US" sz="2000" i="1" dirty="0"/>
              <a:t>Esc key </a:t>
            </a:r>
            <a:r>
              <a:rPr lang="en-US" sz="2000" dirty="0"/>
              <a:t>restores your menu bar and toolbar. </a:t>
            </a:r>
          </a:p>
          <a:p>
            <a:pPr lvl="0"/>
            <a:r>
              <a:rPr lang="en-US" sz="2000" b="1" dirty="0" smtClean="0"/>
              <a:t>Web </a:t>
            </a:r>
            <a:r>
              <a:rPr lang="en-US" sz="2000" b="1" dirty="0"/>
              <a:t>Layout:</a:t>
            </a:r>
            <a:r>
              <a:rPr lang="en-US" sz="2000" dirty="0"/>
              <a:t> View your document as it would appear on a webpage. </a:t>
            </a:r>
          </a:p>
          <a:p>
            <a:pPr lvl="0"/>
            <a:r>
              <a:rPr lang="en-US" sz="2000" b="1" dirty="0"/>
              <a:t>Outline:</a:t>
            </a:r>
            <a:r>
              <a:rPr lang="en-US" sz="2000" dirty="0"/>
              <a:t> Uses the Heading styles, Body, and Normal styles to display your document in an outline format. </a:t>
            </a:r>
            <a:endParaRPr lang="en-US" sz="2000" dirty="0" smtClean="0"/>
          </a:p>
          <a:p>
            <a:pPr lvl="0"/>
            <a:r>
              <a:rPr lang="en-US" sz="2000" b="1" dirty="0" smtClean="0"/>
              <a:t>Draft</a:t>
            </a:r>
            <a:r>
              <a:rPr lang="en-US" sz="2000" b="1" dirty="0"/>
              <a:t>:</a:t>
            </a:r>
            <a:r>
              <a:rPr lang="en-US" sz="2000" dirty="0"/>
              <a:t> Displays only the text in your document, hiding headers/footers and certain objects from view so you can focus on just text. </a:t>
            </a:r>
            <a:endParaRPr lang="en-US" sz="2000" dirty="0" smtClean="0"/>
          </a:p>
          <a:p>
            <a:r>
              <a:rPr lang="en-US" sz="2000" b="1" dirty="0"/>
              <a:t>Zoom:</a:t>
            </a:r>
            <a:r>
              <a:rPr lang="en-US" sz="2000" dirty="0"/>
              <a:t> Increases the magnification of your document to fill the width of your screen.</a:t>
            </a:r>
          </a:p>
          <a:p>
            <a:pPr lvl="0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Viewing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0" t="91945" r="-803" b="5098"/>
          <a:stretch/>
        </p:blipFill>
        <p:spPr bwMode="auto">
          <a:xfrm>
            <a:off x="2037286" y="5923127"/>
            <a:ext cx="5069427" cy="39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253" y="1690689"/>
            <a:ext cx="8666326" cy="4628224"/>
          </a:xfrm>
        </p:spPr>
        <p:txBody>
          <a:bodyPr>
            <a:normAutofit/>
          </a:bodyPr>
          <a:lstStyle/>
          <a:p>
            <a:r>
              <a:rPr lang="en-US" sz="2400" dirty="0"/>
              <a:t>Before </a:t>
            </a:r>
            <a:r>
              <a:rPr lang="en-US" sz="2400" dirty="0" smtClean="0"/>
              <a:t>printing, </a:t>
            </a:r>
            <a:r>
              <a:rPr lang="en-US" sz="2400" dirty="0"/>
              <a:t>you can see how your word processor will print your document using the </a:t>
            </a:r>
            <a:r>
              <a:rPr lang="en-US" sz="2400" b="1" dirty="0"/>
              <a:t>Print Preview</a:t>
            </a:r>
            <a:r>
              <a:rPr lang="en-US" sz="2400" dirty="0"/>
              <a:t> </a:t>
            </a:r>
            <a:r>
              <a:rPr lang="en-US" sz="2400" dirty="0" smtClean="0"/>
              <a:t>mode – with other options. </a:t>
            </a:r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Printing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66" y="2509110"/>
            <a:ext cx="6606368" cy="37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Pages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1" y="1690987"/>
            <a:ext cx="4176215" cy="4559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When you create a new </a:t>
            </a:r>
            <a:r>
              <a:rPr lang="en-US" sz="2200" dirty="0" smtClean="0"/>
              <a:t>document you can “</a:t>
            </a:r>
            <a:r>
              <a:rPr lang="en-US" sz="2200" b="1" dirty="0" smtClean="0"/>
              <a:t>format</a:t>
            </a:r>
            <a:r>
              <a:rPr lang="en-US" sz="2200" dirty="0" smtClean="0"/>
              <a:t>” it – meaning </a:t>
            </a:r>
            <a:r>
              <a:rPr lang="en-US" sz="2200" dirty="0"/>
              <a:t>change how a document </a:t>
            </a:r>
            <a:r>
              <a:rPr lang="en-US" sz="2200" dirty="0" smtClean="0"/>
              <a:t>appears with: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000" b="1" dirty="0" smtClean="0"/>
              <a:t>Page orientation </a:t>
            </a:r>
          </a:p>
          <a:p>
            <a:pPr lvl="1"/>
            <a:r>
              <a:rPr lang="en-US" sz="2000" b="1" dirty="0" smtClean="0"/>
              <a:t>Landscape</a:t>
            </a:r>
            <a:r>
              <a:rPr lang="en-US" sz="2000" dirty="0" smtClean="0"/>
              <a:t> – best use for wider writing space</a:t>
            </a:r>
          </a:p>
          <a:p>
            <a:pPr lvl="1"/>
            <a:r>
              <a:rPr lang="en-US" sz="2000" b="1" dirty="0" smtClean="0"/>
              <a:t>Portrait</a:t>
            </a:r>
            <a:r>
              <a:rPr lang="en-US" sz="2000" dirty="0" smtClean="0"/>
              <a:t> – default setting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200" b="1" dirty="0" smtClean="0"/>
              <a:t>Paper Sizes</a:t>
            </a:r>
            <a:endParaRPr lang="en-US" sz="2400" dirty="0" smtClean="0"/>
          </a:p>
          <a:p>
            <a:pPr lvl="1"/>
            <a:r>
              <a:rPr lang="en-US" sz="2000" b="1" dirty="0" smtClean="0"/>
              <a:t>Letter</a:t>
            </a:r>
            <a:r>
              <a:rPr lang="en-US" sz="2000" dirty="0" smtClean="0"/>
              <a:t> </a:t>
            </a:r>
            <a:r>
              <a:rPr lang="en-US" sz="2000" dirty="0"/>
              <a:t>– 8.5 inches wide by 11 inches </a:t>
            </a:r>
            <a:r>
              <a:rPr lang="en-US" sz="2000" dirty="0" smtClean="0"/>
              <a:t>long</a:t>
            </a:r>
            <a:r>
              <a:rPr lang="en-US" sz="2000" dirty="0"/>
              <a:t> </a:t>
            </a:r>
            <a:r>
              <a:rPr lang="en-US" sz="2000" dirty="0" smtClean="0"/>
              <a:t>is the most common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86149" y="1629179"/>
            <a:ext cx="3559107" cy="4859756"/>
            <a:chOff x="5186149" y="1629179"/>
            <a:chExt cx="3559107" cy="485975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32" b="21875"/>
            <a:stretch/>
          </p:blipFill>
          <p:spPr bwMode="auto">
            <a:xfrm>
              <a:off x="5186149" y="1629179"/>
              <a:ext cx="3559107" cy="485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6" t="6107" r="82551" b="84847"/>
            <a:stretch/>
          </p:blipFill>
          <p:spPr bwMode="auto">
            <a:xfrm>
              <a:off x="6539545" y="2006001"/>
              <a:ext cx="560411" cy="562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8" t="15349" r="78984" b="72973"/>
            <a:stretch/>
          </p:blipFill>
          <p:spPr bwMode="auto">
            <a:xfrm>
              <a:off x="6171455" y="2568987"/>
              <a:ext cx="928501" cy="726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4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Pages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365" y="1690689"/>
            <a:ext cx="4749420" cy="4559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 can also adjust the </a:t>
            </a:r>
            <a:r>
              <a:rPr lang="en-US" sz="2400" b="1" dirty="0" smtClean="0"/>
              <a:t>margins</a:t>
            </a:r>
            <a:r>
              <a:rPr lang="en-US" sz="2400" dirty="0" smtClean="0"/>
              <a:t> “white space around all sides of the page” to define the layout of your document.</a:t>
            </a:r>
          </a:p>
          <a:p>
            <a:pPr marL="0" indent="0">
              <a:buNone/>
            </a:pPr>
            <a:endParaRPr lang="en-US" sz="900" dirty="0" smtClean="0"/>
          </a:p>
          <a:p>
            <a:pPr lvl="1"/>
            <a:r>
              <a:rPr lang="en-US" sz="2000" dirty="0" smtClean="0"/>
              <a:t>By default the margins are set to 1” in most word processing applications</a:t>
            </a:r>
          </a:p>
          <a:p>
            <a:pPr marL="342900" lvl="1" indent="0">
              <a:buNone/>
            </a:pPr>
            <a:endParaRPr lang="en-US" sz="900" dirty="0" smtClean="0"/>
          </a:p>
          <a:p>
            <a:pPr lvl="1"/>
            <a:r>
              <a:rPr lang="en-US" sz="2000" dirty="0" smtClean="0"/>
              <a:t>The top margin is called </a:t>
            </a:r>
            <a:r>
              <a:rPr lang="en-US" sz="2000" b="1" dirty="0" smtClean="0"/>
              <a:t>header</a:t>
            </a:r>
            <a:r>
              <a:rPr lang="en-US" sz="2000" dirty="0" smtClean="0"/>
              <a:t> – includes information  like the document  title</a:t>
            </a:r>
          </a:p>
          <a:p>
            <a:pPr marL="342900" lvl="1" indent="0">
              <a:buNone/>
            </a:pPr>
            <a:endParaRPr lang="en-US" sz="900" b="1" dirty="0" smtClean="0"/>
          </a:p>
          <a:p>
            <a:pPr lvl="1"/>
            <a:r>
              <a:rPr lang="en-US" sz="2000" dirty="0" smtClean="0"/>
              <a:t>The bottom margin is called the </a:t>
            </a:r>
            <a:r>
              <a:rPr lang="en-US" sz="2000" b="1" dirty="0" smtClean="0"/>
              <a:t>footer </a:t>
            </a:r>
            <a:r>
              <a:rPr lang="en-US" sz="2000" dirty="0" smtClean="0"/>
              <a:t>- includes information </a:t>
            </a:r>
            <a:r>
              <a:rPr lang="en-US" sz="2000" dirty="0"/>
              <a:t>about </a:t>
            </a:r>
            <a:r>
              <a:rPr lang="en-US" sz="2000" dirty="0" smtClean="0"/>
              <a:t>the document </a:t>
            </a:r>
            <a:r>
              <a:rPr lang="en-US" sz="2000" dirty="0"/>
              <a:t>such as page numbers, file names, dates </a:t>
            </a:r>
            <a:endParaRPr lang="en-US" sz="2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" r="68217" b="26492"/>
          <a:stretch/>
        </p:blipFill>
        <p:spPr bwMode="auto">
          <a:xfrm>
            <a:off x="4967785" y="1624083"/>
            <a:ext cx="3849052" cy="48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8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change the layout in a Google Doc and Word Document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4940489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Pages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29" y="1690689"/>
            <a:ext cx="8421176" cy="4559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Insert menu </a:t>
            </a:r>
            <a:r>
              <a:rPr lang="en-US" sz="2400" dirty="0"/>
              <a:t>also contains a command to quickly insert </a:t>
            </a:r>
            <a:endParaRPr lang="en-US" sz="2400" dirty="0" smtClean="0"/>
          </a:p>
          <a:p>
            <a:r>
              <a:rPr lang="en-US" sz="2400" b="1" dirty="0" smtClean="0"/>
              <a:t>Page </a:t>
            </a:r>
            <a:r>
              <a:rPr lang="en-US" sz="2400" b="1" dirty="0"/>
              <a:t>Numbers</a:t>
            </a:r>
            <a:r>
              <a:rPr lang="en-US" sz="2400" dirty="0"/>
              <a:t> in your </a:t>
            </a:r>
            <a:r>
              <a:rPr lang="en-US" sz="2400" dirty="0" smtClean="0"/>
              <a:t>document, either in the header or footer margin section.</a:t>
            </a:r>
          </a:p>
          <a:p>
            <a:r>
              <a:rPr lang="en-US" sz="2400" b="1" dirty="0" smtClean="0"/>
              <a:t>Date &amp; Time </a:t>
            </a:r>
            <a:r>
              <a:rPr lang="en-US" sz="2400" dirty="0" smtClean="0"/>
              <a:t>in whichever format you prefer, i.e. MM/DD/YYYY or DD-MM-YYYY</a:t>
            </a:r>
          </a:p>
          <a:p>
            <a:r>
              <a:rPr lang="en-US" sz="2400" dirty="0" smtClean="0"/>
              <a:t>And more…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342900" lvl="1" indent="0">
              <a:buNone/>
            </a:pPr>
            <a:endParaRPr lang="en-US" sz="9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8" b="65672"/>
          <a:stretch/>
        </p:blipFill>
        <p:spPr bwMode="auto">
          <a:xfrm>
            <a:off x="313729" y="4421636"/>
            <a:ext cx="8516541" cy="200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0456" b="18470"/>
          <a:stretch/>
        </p:blipFill>
        <p:spPr bwMode="auto">
          <a:xfrm>
            <a:off x="628651" y="2218314"/>
            <a:ext cx="7505416" cy="42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add headers , footers, and page numbers</a:t>
            </a: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66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4776716"/>
            <a:ext cx="4640239" cy="1542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206016" y="5036025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690689"/>
            <a:ext cx="4135272" cy="451904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Paragraph Alignment </a:t>
            </a:r>
            <a:r>
              <a:rPr lang="en-US" sz="2400" dirty="0" smtClean="0"/>
              <a:t>can be changed using the icons         to adjust the text in your document, </a:t>
            </a:r>
            <a:r>
              <a:rPr lang="en-US" sz="2400" b="1" i="1" dirty="0" smtClean="0"/>
              <a:t>left, center, right</a:t>
            </a:r>
            <a:r>
              <a:rPr lang="en-US" sz="2400" dirty="0" smtClean="0"/>
              <a:t>, or </a:t>
            </a:r>
            <a:r>
              <a:rPr lang="en-US" sz="2400" b="1" i="1" dirty="0" smtClean="0"/>
              <a:t>justified</a:t>
            </a:r>
            <a:r>
              <a:rPr lang="en-US" sz="2400" dirty="0" smtClean="0"/>
              <a:t>– evenly distributes </a:t>
            </a:r>
            <a:r>
              <a:rPr lang="en-US" sz="2400" dirty="0"/>
              <a:t>text between </a:t>
            </a:r>
            <a:r>
              <a:rPr lang="en-US" sz="2400" dirty="0" smtClean="0"/>
              <a:t>your </a:t>
            </a:r>
            <a:r>
              <a:rPr lang="en-US" sz="2400" dirty="0"/>
              <a:t>margins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Each paragraph you type displays the text in evenly spaced lines. This space is defined by the </a:t>
            </a:r>
            <a:r>
              <a:rPr lang="en-US" sz="2400" b="1" dirty="0"/>
              <a:t>Line Spacing</a:t>
            </a:r>
            <a:r>
              <a:rPr lang="en-US" sz="2400" dirty="0"/>
              <a:t> command. 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- Alignment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2298890">
            <a:off x="3691729" y="2385197"/>
            <a:ext cx="1015938" cy="1526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81185" y="1781121"/>
            <a:ext cx="4319942" cy="4194845"/>
            <a:chOff x="4681185" y="1781121"/>
            <a:chExt cx="4319942" cy="4194845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2641" r="91391" b="93374"/>
            <a:stretch/>
          </p:blipFill>
          <p:spPr bwMode="auto">
            <a:xfrm>
              <a:off x="4681185" y="1781121"/>
              <a:ext cx="823085" cy="38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5" t="6483" r="46853" b="57696"/>
            <a:stretch/>
          </p:blipFill>
          <p:spPr bwMode="auto">
            <a:xfrm>
              <a:off x="4692384" y="2128158"/>
              <a:ext cx="4308743" cy="3847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Left Arrow 17"/>
          <p:cNvSpPr/>
          <p:nvPr/>
        </p:nvSpPr>
        <p:spPr>
          <a:xfrm rot="7766293">
            <a:off x="3716827" y="4060778"/>
            <a:ext cx="3014839" cy="1734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690689"/>
            <a:ext cx="8256896" cy="451904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Tab </a:t>
            </a:r>
            <a:r>
              <a:rPr lang="en-US" sz="2400" dirty="0" smtClean="0"/>
              <a:t>key indents text by a half inch to the beginning of paragraphs</a:t>
            </a:r>
          </a:p>
          <a:p>
            <a:r>
              <a:rPr lang="en-US" sz="2400" dirty="0"/>
              <a:t>Indenting your paragraph is another way to create a visual break in your document to show emphasis or change in topic. </a:t>
            </a:r>
            <a:endParaRPr lang="en-US" sz="2400" dirty="0" smtClean="0"/>
          </a:p>
          <a:p>
            <a:r>
              <a:rPr lang="en-US" sz="2400" b="1" dirty="0" smtClean="0"/>
              <a:t>Tab stops </a:t>
            </a:r>
            <a:r>
              <a:rPr lang="en-US" sz="2400" dirty="0" smtClean="0"/>
              <a:t>aligns the text to the tab selection icon of the horizontal ruler:</a:t>
            </a: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 – Tab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99064"/>
              </p:ext>
            </p:extLst>
          </p:nvPr>
        </p:nvGraphicFramePr>
        <p:xfrm>
          <a:off x="443552" y="4044738"/>
          <a:ext cx="8256896" cy="220843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89212"/>
                <a:gridCol w="1514902"/>
                <a:gridCol w="6052782"/>
              </a:tblGrid>
              <a:tr h="32477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Icon</a:t>
                      </a: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Tab Stop</a:t>
                      </a: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Description</a:t>
                      </a:r>
                      <a:endParaRPr lang="en-US" sz="18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Left Tab</a:t>
                      </a: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Aligns the text to left at the designated stop.</a:t>
                      </a:r>
                      <a:endParaRPr lang="en-US" sz="16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Center Tab</a:t>
                      </a:r>
                      <a:endParaRPr lang="en-US" sz="18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Centers the text at the designated stop.</a:t>
                      </a:r>
                      <a:endParaRPr lang="en-US" sz="16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Right Tab</a:t>
                      </a:r>
                      <a:endParaRPr lang="en-US" sz="18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Aligns the text to the right at the designated stop.</a:t>
                      </a:r>
                      <a:endParaRPr lang="en-US" sz="16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Decimal Tab</a:t>
                      </a: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Aligns numbers around a decimal point. Without regard to the number of digits, the decimal point remains in the same position.</a:t>
                      </a:r>
                      <a:endParaRPr lang="en-US" sz="16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Bar Tab</a:t>
                      </a:r>
                      <a:endParaRPr lang="en-US" sz="18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Inserts a vertical black line in the text at the designated stop.</a:t>
                      </a:r>
                      <a:endParaRPr lang="en-US" sz="16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3" y="4426491"/>
            <a:ext cx="172514" cy="20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3" y="4767479"/>
            <a:ext cx="172514" cy="20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5" y="5078030"/>
            <a:ext cx="175582" cy="20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5" y="5526600"/>
            <a:ext cx="175582" cy="21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5" y="5966549"/>
            <a:ext cx="175582" cy="243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4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1966</Words>
  <Application>Microsoft Office PowerPoint</Application>
  <PresentationFormat>On-screen Show (4:3)</PresentationFormat>
  <Paragraphs>248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ICT Word Processing Lesson 2:  Formatting, Editing, and Printing Documents</vt:lpstr>
      <vt:lpstr>Objectives – Lesson 2</vt:lpstr>
      <vt:lpstr>Setting Up Your Pages</vt:lpstr>
      <vt:lpstr>Setting Up Your Pages</vt:lpstr>
      <vt:lpstr>Let’s Watch the Video</vt:lpstr>
      <vt:lpstr>Setting Up Your Pages</vt:lpstr>
      <vt:lpstr>Let’s Watch the Video</vt:lpstr>
      <vt:lpstr>Formatting Text - Alignment</vt:lpstr>
      <vt:lpstr>Formatting Text – Tab</vt:lpstr>
      <vt:lpstr>Formatting Text – Horizontal Rule</vt:lpstr>
      <vt:lpstr>Let’s Watch the Video</vt:lpstr>
      <vt:lpstr>Formatting Text - Fonts</vt:lpstr>
      <vt:lpstr>Formatting Text – Paint Format</vt:lpstr>
      <vt:lpstr>Let’s Watch the Video</vt:lpstr>
      <vt:lpstr>Formatting Text – Copy, Paste, Clipboard</vt:lpstr>
      <vt:lpstr>Let’s Watch the Video</vt:lpstr>
      <vt:lpstr>Formatting Text – Undo, Redo</vt:lpstr>
      <vt:lpstr>Let’s Watch the Video</vt:lpstr>
      <vt:lpstr>Formatting Text – Hyperlinks </vt:lpstr>
      <vt:lpstr>Let’s Watch the Video</vt:lpstr>
      <vt:lpstr>Finding and Proofing Content</vt:lpstr>
      <vt:lpstr>Finding and Proofing Content</vt:lpstr>
      <vt:lpstr>Let’s Watch the Video</vt:lpstr>
      <vt:lpstr>Advance Formatting</vt:lpstr>
      <vt:lpstr>Let’s Watch the Video</vt:lpstr>
      <vt:lpstr>Citing Sources</vt:lpstr>
      <vt:lpstr>Other Tools for Working with Documents</vt:lpstr>
      <vt:lpstr>Options for Viewing</vt:lpstr>
      <vt:lpstr>Options for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CLAUDIA</cp:lastModifiedBy>
  <cp:revision>179</cp:revision>
  <dcterms:created xsi:type="dcterms:W3CDTF">2015-10-05T10:58:57Z</dcterms:created>
  <dcterms:modified xsi:type="dcterms:W3CDTF">2017-07-11T04:52:41Z</dcterms:modified>
</cp:coreProperties>
</file>